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5.png" ContentType="image/png"/>
  <Override PartName="/ppt/media/image45.jpeg" ContentType="image/jpe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1389CD7-D40C-4831-8611-EA156B71383C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4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003A42-6C81-4DB6-B5C0-682A4E329BB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13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F32972-BE21-4E5C-9FA6-F5E82D2E416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14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3663DC-90C6-4731-9146-B5ACC8BE125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15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80A2A1-F42D-4F55-A0B1-7FF8770F132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16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EDDEDA9-BFC4-4432-A8F0-2BBD221E40E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7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948E93-EE3E-4CED-A9C4-AD1B10E9A78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8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7CF0E4-704B-4E8A-9C0F-02ADC4CDA06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9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330C13C-2653-424E-A392-DEB9F645A0C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20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9C0FEB-F84C-4803-BD01-A72C35CC557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21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CCD981-2067-437E-B851-9BE2CB49B34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5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BDAA30-B4FC-40B9-9C0E-0D4B55ED54F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6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AF91EF-926D-4327-B794-B1460ADC8DA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7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C0FBFC-247F-4891-80E9-34D9EF5B76C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8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E023FF-3D5E-4A41-B9C2-37AA5CBE27F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9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66A4CE-E9DC-437C-BE70-810CF9A19BA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10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ACCBB0-E5F6-49EC-A6C0-58F925DA3AB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11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A158AD-363D-4C8C-98CD-37A744D1E18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-272880" y="1828800"/>
            <a:ext cx="8775000" cy="493632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400" cy="57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12"/>
          </p:nvPr>
        </p:nvSpPr>
        <p:spPr>
          <a:xfrm>
            <a:off x="4660920" y="13897080"/>
            <a:ext cx="356652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DA264E-14E1-4D1E-9ED9-CCE0B825267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680" cy="822960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9680" cy="82310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9680" cy="82310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hyperlink" Target="https://www.conexaolusofona.org/escritores-guineenses/" TargetMode="External"/><Relationship Id="rId3" Type="http://schemas.openxmlformats.org/officeDocument/2006/relationships/hyperlink" Target="https://www.lyrikline.org/pt/poemas/nostalgia-5286" TargetMode="External"/><Relationship Id="rId4" Type="http://schemas.openxmlformats.org/officeDocument/2006/relationships/hyperlink" Target="http://www.letras.ufmg.br/literafro/literafricas/literatura-da-guine-bissau/1574-lilian-paula-serra-e-deus-wellington-marcal-de-carvalho-a-literatura-da-guine-bissau" TargetMode="External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-6480" y="-360"/>
            <a:ext cx="5219640" cy="8228880"/>
          </a:xfrm>
          <a:prstGeom prst="rect">
            <a:avLst/>
          </a:prstGeom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6235560" y="1074600"/>
            <a:ext cx="7644600" cy="19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7750"/>
              </a:lnSpc>
              <a:tabLst>
                <a:tab algn="l" pos="0"/>
              </a:tabLst>
            </a:pPr>
            <a:r>
              <a:rPr b="1" lang="en-US" sz="6200" spc="-1" strike="noStrike">
                <a:solidFill>
                  <a:srgbClr val="ffb393"/>
                </a:solidFill>
                <a:latin typeface="Brygada 1918"/>
                <a:ea typeface="Brygada 1918"/>
              </a:rPr>
              <a:t>A Literatura de Guiné-Bissau</a:t>
            </a:r>
            <a:endParaRPr b="0" lang="pt-BR" sz="6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6222240" y="3617280"/>
            <a:ext cx="7657920" cy="13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A literatura de Guiné-Bissau é rica e variada, refletindo a história e a cultura do país. A língua portuguesa é a principal língua escrita, mas outras línguas, como o crioulo, também são usadas.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3"/>
          <p:cNvSpPr/>
          <p:nvPr/>
        </p:nvSpPr>
        <p:spPr>
          <a:xfrm>
            <a:off x="6222960" y="5405400"/>
            <a:ext cx="7644960" cy="193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</a:pPr>
            <a:r>
              <a:rPr b="1" lang="en-US" sz="2100" spc="-1" strike="noStrike">
                <a:solidFill>
                  <a:srgbClr val="f4cab8"/>
                </a:solidFill>
                <a:latin typeface="Montserrat"/>
              </a:rPr>
              <a:t>Seminário de Português - Prof@: Diego Cirne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ts val="2951"/>
              </a:lnSpc>
              <a:buClr>
                <a:srgbClr val="f4cab8"/>
              </a:buClr>
              <a:buFont typeface="Arial"/>
              <a:buChar char="•"/>
            </a:pPr>
            <a:r>
              <a:rPr b="1" lang="en-US" sz="2100" spc="-1" strike="noStrike">
                <a:solidFill>
                  <a:srgbClr val="f4cab8"/>
                </a:solidFill>
                <a:latin typeface="Montserrat"/>
              </a:rPr>
              <a:t>Luiz Eduardo Torres da Silva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ts val="2951"/>
              </a:lnSpc>
              <a:buClr>
                <a:srgbClr val="f4cab8"/>
              </a:buClr>
              <a:buFont typeface="Arial"/>
              <a:buChar char="•"/>
            </a:pPr>
            <a:r>
              <a:rPr b="1" lang="en-US" sz="2100" spc="-1" strike="noStrike">
                <a:solidFill>
                  <a:srgbClr val="f4cab8"/>
                </a:solidFill>
                <a:latin typeface="Montserrat"/>
              </a:rPr>
              <a:t>Luiz Fernando Torres da Silva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ts val="2951"/>
              </a:lnSpc>
              <a:buClr>
                <a:srgbClr val="f4cab8"/>
              </a:buClr>
              <a:buFont typeface="Arial"/>
              <a:buChar char="•"/>
            </a:pPr>
            <a:r>
              <a:rPr b="1" lang="en-US" sz="2100" spc="-1" strike="noStrike">
                <a:solidFill>
                  <a:srgbClr val="f4cab8"/>
                </a:solidFill>
                <a:latin typeface="Montserrat"/>
              </a:rPr>
              <a:t>Gustavo Danilo da Silva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Imagem 5" descr="Guiné-Bissau: língua, cultura, mapa e história - Brasil Escola"/>
          <p:cNvPicPr/>
          <p:nvPr/>
        </p:nvPicPr>
        <p:blipFill>
          <a:blip r:embed="rId2"/>
          <a:stretch/>
        </p:blipFill>
        <p:spPr>
          <a:xfrm>
            <a:off x="240120" y="2446560"/>
            <a:ext cx="4749120" cy="33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31040"/>
          </a:xfrm>
          <a:prstGeom prst="rect">
            <a:avLst/>
          </a:prstGeom>
          <a:ln w="0">
            <a:noFill/>
          </a:ln>
        </p:spPr>
      </p:pic>
      <p:pic>
        <p:nvPicPr>
          <p:cNvPr id="181" name="Image 1" descr="preencoded.png"/>
          <p:cNvPicPr/>
          <p:nvPr/>
        </p:nvPicPr>
        <p:blipFill>
          <a:blip r:embed="rId2"/>
          <a:stretch/>
        </p:blipFill>
        <p:spPr>
          <a:xfrm>
            <a:off x="10648800" y="2760840"/>
            <a:ext cx="2463480" cy="3135600"/>
          </a:xfrm>
          <a:prstGeom prst="rect">
            <a:avLst/>
          </a:prstGeom>
          <a:ln w="0">
            <a:noFill/>
          </a:ln>
        </p:spPr>
      </p:pic>
      <p:sp>
        <p:nvSpPr>
          <p:cNvPr id="182" name="Text 0"/>
          <p:cNvSpPr/>
          <p:nvPr/>
        </p:nvSpPr>
        <p:spPr>
          <a:xfrm>
            <a:off x="595440" y="468000"/>
            <a:ext cx="621396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450"/>
              </a:lnSpc>
            </a:pPr>
            <a:r>
              <a:rPr b="1" lang="en-US" sz="3550" spc="-1" strike="noStrike">
                <a:solidFill>
                  <a:srgbClr val="ffb393"/>
                </a:solidFill>
                <a:latin typeface="Brygada 1918"/>
                <a:ea typeface="Brygada 1918"/>
              </a:rPr>
              <a:t>Autores Principais - Hélder Proença</a:t>
            </a:r>
            <a:endParaRPr b="0" lang="pt-BR" sz="3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Image 2" descr="preencoded.png"/>
          <p:cNvPicPr/>
          <p:nvPr/>
        </p:nvPicPr>
        <p:blipFill>
          <a:blip r:embed="rId3"/>
          <a:stretch/>
        </p:blipFill>
        <p:spPr>
          <a:xfrm>
            <a:off x="595440" y="1290240"/>
            <a:ext cx="424800" cy="424800"/>
          </a:xfrm>
          <a:prstGeom prst="rect">
            <a:avLst/>
          </a:prstGeom>
          <a:ln w="0">
            <a:noFill/>
          </a:ln>
        </p:spPr>
      </p:pic>
      <p:sp>
        <p:nvSpPr>
          <p:cNvPr id="184" name="Text 1"/>
          <p:cNvSpPr/>
          <p:nvPr/>
        </p:nvSpPr>
        <p:spPr>
          <a:xfrm>
            <a:off x="595440" y="1885680"/>
            <a:ext cx="226800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f4cab8"/>
                </a:solidFill>
                <a:latin typeface="Brygada 1918"/>
                <a:ea typeface="Brygada 1918"/>
              </a:rPr>
              <a:t>Hélder Proença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2"/>
          <p:cNvSpPr/>
          <p:nvPr/>
        </p:nvSpPr>
        <p:spPr>
          <a:xfrm>
            <a:off x="595440" y="2271240"/>
            <a:ext cx="7952040" cy="81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foi um escritor, poeta e político da Guiné-Bissau, desempenhando papel relevante na luta pela independência e como ministro da Defesa. Suas obras abordam liberdade, identidade e mudanças pós-independência.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Image 3" descr="preencoded.png"/>
          <p:cNvPicPr/>
          <p:nvPr/>
        </p:nvPicPr>
        <p:blipFill>
          <a:blip r:embed="rId4"/>
          <a:stretch/>
        </p:blipFill>
        <p:spPr>
          <a:xfrm>
            <a:off x="595440" y="3598200"/>
            <a:ext cx="424800" cy="424800"/>
          </a:xfrm>
          <a:prstGeom prst="rect">
            <a:avLst/>
          </a:prstGeom>
          <a:ln w="0">
            <a:noFill/>
          </a:ln>
        </p:spPr>
      </p:pic>
      <p:sp>
        <p:nvSpPr>
          <p:cNvPr id="187" name="Text 3"/>
          <p:cNvSpPr/>
          <p:nvPr/>
        </p:nvSpPr>
        <p:spPr>
          <a:xfrm>
            <a:off x="595440" y="4194000"/>
            <a:ext cx="226800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f4cab8"/>
                </a:solidFill>
                <a:latin typeface="Brygada 1918"/>
                <a:ea typeface="Brygada 1918"/>
              </a:rPr>
              <a:t>Obras Principais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4"/>
          <p:cNvSpPr/>
          <p:nvPr/>
        </p:nvSpPr>
        <p:spPr>
          <a:xfrm>
            <a:off x="867600" y="4579560"/>
            <a:ext cx="767988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10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"Poemas da Prisão"</a:t>
            </a: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 (2004), uma coletânea de poemas escritos durante seu tempo de encarceramento.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5"/>
          <p:cNvSpPr/>
          <p:nvPr/>
        </p:nvSpPr>
        <p:spPr>
          <a:xfrm>
            <a:off x="867600" y="5183280"/>
            <a:ext cx="767988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10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"A Última Tragédia"</a:t>
            </a: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 (2009), um romance que retrata o período colonial e a luta pela independência.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Image 4" descr="preencoded.png"/>
          <p:cNvPicPr/>
          <p:nvPr/>
        </p:nvPicPr>
        <p:blipFill>
          <a:blip r:embed="rId5"/>
          <a:stretch/>
        </p:blipFill>
        <p:spPr>
          <a:xfrm>
            <a:off x="595440" y="6238080"/>
            <a:ext cx="424800" cy="424800"/>
          </a:xfrm>
          <a:prstGeom prst="rect">
            <a:avLst/>
          </a:prstGeom>
          <a:ln w="0">
            <a:noFill/>
          </a:ln>
        </p:spPr>
      </p:pic>
      <p:sp>
        <p:nvSpPr>
          <p:cNvPr id="191" name="Text 6"/>
          <p:cNvSpPr/>
          <p:nvPr/>
        </p:nvSpPr>
        <p:spPr>
          <a:xfrm>
            <a:off x="595440" y="6833880"/>
            <a:ext cx="226800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f4cab8"/>
                </a:solidFill>
                <a:latin typeface="Brygada 1918"/>
                <a:ea typeface="Brygada 1918"/>
              </a:rPr>
              <a:t>Reconhecimento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 7"/>
          <p:cNvSpPr/>
          <p:nvPr/>
        </p:nvSpPr>
        <p:spPr>
          <a:xfrm>
            <a:off x="595440" y="7219440"/>
            <a:ext cx="795204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Hélder Proença é lembrado como uma figura influente na literatura e política guineense, sendo reverenciado tanto por sua contribuição cultural quanto por seu ativismo político.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94" name="Text 0"/>
          <p:cNvSpPr/>
          <p:nvPr/>
        </p:nvSpPr>
        <p:spPr>
          <a:xfrm>
            <a:off x="595080" y="605520"/>
            <a:ext cx="616500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450"/>
              </a:lnSpc>
            </a:pPr>
            <a:r>
              <a:rPr b="1" lang="en-US" sz="3550" spc="-1" strike="noStrike">
                <a:solidFill>
                  <a:srgbClr val="ffb393"/>
                </a:solidFill>
                <a:latin typeface="Brygada 1918"/>
                <a:ea typeface="Brygada 1918"/>
              </a:rPr>
              <a:t>Autores Principais – Odete Semedo </a:t>
            </a:r>
            <a:endParaRPr b="0" lang="pt-BR" sz="3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Image 1" descr="preencoded.png"/>
          <p:cNvPicPr/>
          <p:nvPr/>
        </p:nvPicPr>
        <p:blipFill>
          <a:blip r:embed="rId2"/>
          <a:stretch/>
        </p:blipFill>
        <p:spPr>
          <a:xfrm>
            <a:off x="4359600" y="1427400"/>
            <a:ext cx="424440" cy="424440"/>
          </a:xfrm>
          <a:prstGeom prst="rect">
            <a:avLst/>
          </a:prstGeom>
          <a:ln w="0">
            <a:noFill/>
          </a:ln>
        </p:spPr>
      </p:pic>
      <p:sp>
        <p:nvSpPr>
          <p:cNvPr id="196" name="Text 1"/>
          <p:cNvSpPr/>
          <p:nvPr/>
        </p:nvSpPr>
        <p:spPr>
          <a:xfrm>
            <a:off x="3438360" y="2022480"/>
            <a:ext cx="226656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f4cab8"/>
                </a:solidFill>
                <a:latin typeface="Brygada 1918"/>
                <a:ea typeface="Brygada 1918"/>
              </a:rPr>
              <a:t>Odete Semedo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 2"/>
          <p:cNvSpPr/>
          <p:nvPr/>
        </p:nvSpPr>
        <p:spPr>
          <a:xfrm>
            <a:off x="595080" y="2408040"/>
            <a:ext cx="7952760" cy="8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é uma escritora, poetisa e educadora da Guiné-Bissau, nascida em 1959, conhecida por defender a educação e valorizar a cultura guineense. Semedo também foi ministra da Educação.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Image 2" descr="preencoded.png"/>
          <p:cNvPicPr/>
          <p:nvPr/>
        </p:nvPicPr>
        <p:blipFill>
          <a:blip r:embed="rId3"/>
          <a:stretch/>
        </p:blipFill>
        <p:spPr>
          <a:xfrm>
            <a:off x="4359600" y="3733920"/>
            <a:ext cx="424440" cy="424440"/>
          </a:xfrm>
          <a:prstGeom prst="rect">
            <a:avLst/>
          </a:prstGeom>
          <a:ln w="0">
            <a:noFill/>
          </a:ln>
        </p:spPr>
      </p:pic>
      <p:sp>
        <p:nvSpPr>
          <p:cNvPr id="199" name="Text 3"/>
          <p:cNvSpPr/>
          <p:nvPr/>
        </p:nvSpPr>
        <p:spPr>
          <a:xfrm>
            <a:off x="3438360" y="4329000"/>
            <a:ext cx="226656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f4cab8"/>
                </a:solidFill>
                <a:latin typeface="Brygada 1918"/>
                <a:ea typeface="Brygada 1918"/>
              </a:rPr>
              <a:t>Obras Relevantes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 4"/>
          <p:cNvSpPr/>
          <p:nvPr/>
        </p:nvSpPr>
        <p:spPr>
          <a:xfrm>
            <a:off x="867240" y="4714200"/>
            <a:ext cx="76809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10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700" spc="-1" strike="noStrike">
                <a:solidFill>
                  <a:srgbClr val="f4cab8"/>
                </a:solidFill>
                <a:latin typeface="Montserrat"/>
              </a:rPr>
              <a:t>"Entre o Ser e o Amar"</a:t>
            </a:r>
            <a:r>
              <a:rPr b="0" lang="en-US" sz="1700" spc="-1" strike="noStrike">
                <a:solidFill>
                  <a:srgbClr val="f4cab8"/>
                </a:solidFill>
                <a:latin typeface="Montserrat"/>
              </a:rPr>
              <a:t> (1996), uma coletânea de poemas.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5"/>
          <p:cNvSpPr/>
          <p:nvPr/>
        </p:nvSpPr>
        <p:spPr>
          <a:xfrm>
            <a:off x="867240" y="5045760"/>
            <a:ext cx="76665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10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"No Fundo do Canto"</a:t>
            </a: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 (2002), outra de suas contribuições poéticas.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Image 3" descr="preencoded.png"/>
          <p:cNvPicPr/>
          <p:nvPr/>
        </p:nvPicPr>
        <p:blipFill>
          <a:blip r:embed="rId4"/>
          <a:stretch/>
        </p:blipFill>
        <p:spPr>
          <a:xfrm>
            <a:off x="4359600" y="5827680"/>
            <a:ext cx="424440" cy="424440"/>
          </a:xfrm>
          <a:prstGeom prst="rect">
            <a:avLst/>
          </a:prstGeom>
          <a:ln w="0">
            <a:noFill/>
          </a:ln>
        </p:spPr>
      </p:pic>
      <p:sp>
        <p:nvSpPr>
          <p:cNvPr id="203" name="Text 6"/>
          <p:cNvSpPr/>
          <p:nvPr/>
        </p:nvSpPr>
        <p:spPr>
          <a:xfrm>
            <a:off x="3438360" y="6422760"/>
            <a:ext cx="226656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f4cab8"/>
                </a:solidFill>
                <a:latin typeface="Brygada 1918"/>
                <a:ea typeface="Brygada 1918"/>
              </a:rPr>
              <a:t>Reconhecimento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 7"/>
          <p:cNvSpPr/>
          <p:nvPr/>
        </p:nvSpPr>
        <p:spPr>
          <a:xfrm>
            <a:off x="595080" y="6807960"/>
            <a:ext cx="7952760" cy="8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Ela é amplamente reconhecida por seu trabalho na promoção da língua portuguesa e da literatura guineense, além de seu papel na educação. Semedo é uma das autoras mais respeitadas da Guiné-Bissau e já participou de diversos eventos literários internacionais.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206" name="Text 0"/>
          <p:cNvSpPr/>
          <p:nvPr/>
        </p:nvSpPr>
        <p:spPr>
          <a:xfrm>
            <a:off x="587880" y="462960"/>
            <a:ext cx="607716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399"/>
              </a:lnSpc>
            </a:pPr>
            <a:r>
              <a:rPr b="1" lang="en-US" sz="3500" spc="-1" strike="noStrike">
                <a:solidFill>
                  <a:srgbClr val="ffb393"/>
                </a:solidFill>
                <a:latin typeface="Brygada 1918"/>
                <a:ea typeface="Brygada 1918"/>
              </a:rPr>
              <a:t>Autores Principais – Abdulai Silá</a:t>
            </a:r>
            <a:endParaRPr b="0" lang="pt-BR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Image 1" descr="preencoded.png"/>
          <p:cNvPicPr/>
          <p:nvPr/>
        </p:nvPicPr>
        <p:blipFill>
          <a:blip r:embed="rId2"/>
          <a:stretch/>
        </p:blipFill>
        <p:spPr>
          <a:xfrm>
            <a:off x="4362120" y="1274760"/>
            <a:ext cx="419040" cy="419040"/>
          </a:xfrm>
          <a:prstGeom prst="rect">
            <a:avLst/>
          </a:prstGeom>
          <a:ln w="0">
            <a:noFill/>
          </a:ln>
        </p:spPr>
      </p:pic>
      <p:sp>
        <p:nvSpPr>
          <p:cNvPr id="208" name="Text 1"/>
          <p:cNvSpPr/>
          <p:nvPr/>
        </p:nvSpPr>
        <p:spPr>
          <a:xfrm>
            <a:off x="3452040" y="1863000"/>
            <a:ext cx="223920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f4cab8"/>
                </a:solidFill>
                <a:latin typeface="Brygada 1918"/>
                <a:ea typeface="Brygada 1918"/>
              </a:rPr>
              <a:t>Abdulai Silá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 2"/>
          <p:cNvSpPr/>
          <p:nvPr/>
        </p:nvSpPr>
        <p:spPr>
          <a:xfrm>
            <a:off x="587880" y="2243520"/>
            <a:ext cx="7967520" cy="80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f4cab8"/>
                </a:solidFill>
                <a:latin typeface="Montserrat"/>
                <a:ea typeface="Montserrat"/>
              </a:rPr>
              <a:t>nascido em 1958 em Catió, Guiné-Bissau, é um engenheiro, economista e escritor. Ele é uma das vozes mais influentes da literatura guineense contemporânea. Silá também é cofundador da Editora KuSiMon, que promove a literatura na Guiné-Bissau.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 2" descr="preencoded.png"/>
          <p:cNvPicPr/>
          <p:nvPr/>
        </p:nvPicPr>
        <p:blipFill>
          <a:blip r:embed="rId3"/>
          <a:stretch/>
        </p:blipFill>
        <p:spPr>
          <a:xfrm>
            <a:off x="4362120" y="3553560"/>
            <a:ext cx="419040" cy="419040"/>
          </a:xfrm>
          <a:prstGeom prst="rect">
            <a:avLst/>
          </a:prstGeom>
          <a:ln w="0">
            <a:noFill/>
          </a:ln>
        </p:spPr>
      </p:pic>
      <p:sp>
        <p:nvSpPr>
          <p:cNvPr id="211" name="Text 3"/>
          <p:cNvSpPr/>
          <p:nvPr/>
        </p:nvSpPr>
        <p:spPr>
          <a:xfrm>
            <a:off x="3452040" y="4141440"/>
            <a:ext cx="223920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f4cab8"/>
                </a:solidFill>
                <a:latin typeface="Brygada 1918"/>
                <a:ea typeface="Brygada 1918"/>
              </a:rPr>
              <a:t>Obras Relevantes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 4"/>
          <p:cNvSpPr/>
          <p:nvPr/>
        </p:nvSpPr>
        <p:spPr>
          <a:xfrm>
            <a:off x="856800" y="4522320"/>
            <a:ext cx="769860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10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300" spc="-1" strike="noStrike">
                <a:solidFill>
                  <a:srgbClr val="f4cab8"/>
                </a:solidFill>
                <a:latin typeface="Montserrat"/>
                <a:ea typeface="Montserrat"/>
              </a:rPr>
              <a:t>“</a:t>
            </a:r>
            <a:r>
              <a:rPr b="1" lang="en-US" sz="1300" spc="-1" strike="noStrike">
                <a:solidFill>
                  <a:srgbClr val="f4cab8"/>
                </a:solidFill>
                <a:latin typeface="Montserrat"/>
                <a:ea typeface="Montserrat"/>
              </a:rPr>
              <a:t>A Última Tragédia” (1995)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 5"/>
          <p:cNvSpPr/>
          <p:nvPr/>
        </p:nvSpPr>
        <p:spPr>
          <a:xfrm>
            <a:off x="856800" y="4849560"/>
            <a:ext cx="769860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10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300" spc="-1" strike="noStrike">
                <a:solidFill>
                  <a:srgbClr val="f4cab8"/>
                </a:solidFill>
                <a:latin typeface="Montserrat"/>
                <a:ea typeface="Montserrat"/>
              </a:rPr>
              <a:t>“</a:t>
            </a:r>
            <a:r>
              <a:rPr b="1" lang="en-US" sz="1300" spc="-1" strike="noStrike">
                <a:solidFill>
                  <a:srgbClr val="f4cab8"/>
                </a:solidFill>
                <a:latin typeface="Montserrat"/>
                <a:ea typeface="Montserrat"/>
              </a:rPr>
              <a:t>Mistida” (1997)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Image 3" descr="preencoded.png"/>
          <p:cNvPicPr/>
          <p:nvPr/>
        </p:nvPicPr>
        <p:blipFill>
          <a:blip r:embed="rId4"/>
          <a:stretch/>
        </p:blipFill>
        <p:spPr>
          <a:xfrm>
            <a:off x="4362120" y="5622480"/>
            <a:ext cx="419040" cy="419040"/>
          </a:xfrm>
          <a:prstGeom prst="rect">
            <a:avLst/>
          </a:prstGeom>
          <a:ln w="0">
            <a:noFill/>
          </a:ln>
        </p:spPr>
      </p:pic>
      <p:sp>
        <p:nvSpPr>
          <p:cNvPr id="215" name="Text 6"/>
          <p:cNvSpPr/>
          <p:nvPr/>
        </p:nvSpPr>
        <p:spPr>
          <a:xfrm>
            <a:off x="3452040" y="6210360"/>
            <a:ext cx="223920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f4cab8"/>
                </a:solidFill>
                <a:latin typeface="Brygada 1918"/>
                <a:ea typeface="Brygada 1918"/>
              </a:rPr>
              <a:t>Reconhecimento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 7"/>
          <p:cNvSpPr/>
          <p:nvPr/>
        </p:nvSpPr>
        <p:spPr>
          <a:xfrm>
            <a:off x="587880" y="6590880"/>
            <a:ext cx="7967520" cy="13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1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4cab8"/>
                </a:solidFill>
                <a:latin typeface="Montserrat"/>
                <a:ea typeface="Montserrat"/>
              </a:rPr>
              <a:t>Abdulai Silá é um dos principais escritores da Guiné-Bissau, pioneiro da literatura guineense em língua portuguesa. Reconhecido por obras como "Eterna Paixão" e "Mistida", ele aborda temas sociais e políticos. Além da literatura, Silá atua em projetos de desenvolvimento tecnológico e empresarial no país.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218" name="Text 0"/>
          <p:cNvSpPr/>
          <p:nvPr/>
        </p:nvSpPr>
        <p:spPr>
          <a:xfrm>
            <a:off x="6235560" y="1302120"/>
            <a:ext cx="738936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601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fb393"/>
                </a:solidFill>
                <a:latin typeface="Brygada 1918"/>
                <a:ea typeface="Brygada 1918"/>
              </a:rPr>
              <a:t>Leitura do texto - Contexto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 1"/>
          <p:cNvSpPr/>
          <p:nvPr/>
        </p:nvSpPr>
        <p:spPr>
          <a:xfrm>
            <a:off x="6235560" y="2336760"/>
            <a:ext cx="7644600" cy="102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A poesia “Nostalgia” de Tony Tcheka, um renomado poeta e jornalista guineense, é uma obra que reflete profundamente sobre sentimentos de saudade e melancolia.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 2"/>
          <p:cNvSpPr/>
          <p:nvPr/>
        </p:nvSpPr>
        <p:spPr>
          <a:xfrm>
            <a:off x="6235560" y="3604680"/>
            <a:ext cx="7644600" cy="20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“</a:t>
            </a: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Nostalgia” é um poema que evoca imagens de solidão e espera, utilizando elementos como a música de Otis Redding e o ambiente de um quarto envolto em fumaça de cigarro para criar uma atmosfera introspectiva e melancólica. A obra é um exemplo da habilidade de Tcheka em capturar emoções complexas e universais através de uma linguagem poética rica e evocativa.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 3"/>
          <p:cNvSpPr/>
          <p:nvPr/>
        </p:nvSpPr>
        <p:spPr>
          <a:xfrm>
            <a:off x="6235560" y="5900400"/>
            <a:ext cx="7644600" cy="102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A poesia de Tony Tcheka frequentemente aborda temas de dor, esperança, e a experiência da diáspora, refletindo sobre a identidade e a história de Guiné-Bissau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 0"/>
          <p:cNvSpPr/>
          <p:nvPr/>
        </p:nvSpPr>
        <p:spPr>
          <a:xfrm>
            <a:off x="660600" y="518760"/>
            <a:ext cx="6283800" cy="62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949"/>
              </a:lnSpc>
              <a:tabLst>
                <a:tab algn="l" pos="0"/>
              </a:tabLst>
            </a:pPr>
            <a:r>
              <a:rPr b="1" lang="en-US" sz="3950" spc="-1" strike="noStrike">
                <a:solidFill>
                  <a:srgbClr val="ffb393"/>
                </a:solidFill>
                <a:latin typeface="Brygada 1918"/>
                <a:ea typeface="Brygada 1918"/>
              </a:rPr>
              <a:t>Leitura do texto - Nostalgia</a:t>
            </a:r>
            <a:endParaRPr b="0" lang="pt-BR" sz="3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 1"/>
          <p:cNvSpPr/>
          <p:nvPr/>
        </p:nvSpPr>
        <p:spPr>
          <a:xfrm>
            <a:off x="660600" y="1431000"/>
            <a:ext cx="7822440" cy="90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Cinzento nicotina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serpenteia o meu quarto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3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argola o tempo que não passa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 2"/>
          <p:cNvSpPr/>
          <p:nvPr/>
        </p:nvSpPr>
        <p:spPr>
          <a:xfrm>
            <a:off x="5902920" y="2341800"/>
            <a:ext cx="7822440" cy="6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                 </a:t>
            </a: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Tu não apareces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3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                             </a:t>
            </a: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nada acontece….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 3"/>
          <p:cNvSpPr/>
          <p:nvPr/>
        </p:nvSpPr>
        <p:spPr>
          <a:xfrm>
            <a:off x="355680" y="2950560"/>
            <a:ext cx="7822440" cy="90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O som sobe em 33 rotações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a voz sofrida de Ottis Reding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3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sustenta o calor de um canto soul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 4"/>
          <p:cNvSpPr/>
          <p:nvPr/>
        </p:nvSpPr>
        <p:spPr>
          <a:xfrm>
            <a:off x="5902920" y="3849480"/>
            <a:ext cx="7822440" cy="12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Emerges de uma nota de piano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por momentos bailas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na circunferência de uma bola de fumo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3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que se esquiva pela persiana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 5"/>
          <p:cNvSpPr/>
          <p:nvPr/>
        </p:nvSpPr>
        <p:spPr>
          <a:xfrm>
            <a:off x="660600" y="5061960"/>
            <a:ext cx="7822440" cy="18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Fica o som dilatado do sax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a dar passagem a Ottis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a sentenciar “time is over”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Nada acontece…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Nicotino o espaço que se fecha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3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sobre mim sem ti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33920"/>
          </a:xfrm>
          <a:prstGeom prst="rect">
            <a:avLst/>
          </a:prstGeom>
          <a:ln w="0">
            <a:noFill/>
          </a:ln>
        </p:spPr>
      </p:pic>
      <p:sp>
        <p:nvSpPr>
          <p:cNvPr id="229" name="Text 0"/>
          <p:cNvSpPr/>
          <p:nvPr/>
        </p:nvSpPr>
        <p:spPr>
          <a:xfrm>
            <a:off x="695520" y="546480"/>
            <a:ext cx="775188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199"/>
              </a:lnSpc>
              <a:tabLst>
                <a:tab algn="l" pos="0"/>
              </a:tabLst>
            </a:pPr>
            <a:r>
              <a:rPr b="1" lang="en-US" sz="4150" spc="-1" strike="noStrike">
                <a:solidFill>
                  <a:srgbClr val="ffb393"/>
                </a:solidFill>
                <a:latin typeface="Brygada 1918"/>
                <a:ea typeface="Brygada 1918"/>
              </a:rPr>
              <a:t>Leitura do texto - Interpretação</a:t>
            </a:r>
            <a:endParaRPr b="0" lang="pt-BR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 1"/>
          <p:cNvSpPr/>
          <p:nvPr/>
        </p:nvSpPr>
        <p:spPr>
          <a:xfrm>
            <a:off x="695520" y="2170080"/>
            <a:ext cx="7751880" cy="15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f4cab8"/>
                </a:solidFill>
                <a:latin typeface="Montserrat"/>
                <a:ea typeface="Montserrat"/>
              </a:rPr>
              <a:t>A poesia “Nostalgia” de Tony Tcheka aborda a solidão, a saudade e a passagem do tempo. O poema pinta um cenário cinzento e melancólico, onde a ausência de alguém importante é profundamente sentida. A repetição de que “nada acontece” e a presença da música de Otis Redding intensificam a sensação de estagnação e vazio.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Shape 2"/>
          <p:cNvSpPr/>
          <p:nvPr/>
        </p:nvSpPr>
        <p:spPr>
          <a:xfrm>
            <a:off x="695520" y="3984120"/>
            <a:ext cx="7751880" cy="3702960"/>
          </a:xfrm>
          <a:prstGeom prst="roundRect">
            <a:avLst>
              <a:gd name="adj" fmla="val 805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Shape 3"/>
          <p:cNvSpPr/>
          <p:nvPr/>
        </p:nvSpPr>
        <p:spPr>
          <a:xfrm>
            <a:off x="703440" y="3991680"/>
            <a:ext cx="7736760" cy="18435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 4"/>
          <p:cNvSpPr/>
          <p:nvPr/>
        </p:nvSpPr>
        <p:spPr>
          <a:xfrm>
            <a:off x="902160" y="4118760"/>
            <a:ext cx="323928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f4cab8"/>
                </a:solidFill>
                <a:latin typeface="Montserrat"/>
                <a:ea typeface="Montserrat"/>
              </a:rPr>
              <a:t>Análise da Temática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 5"/>
          <p:cNvSpPr/>
          <p:nvPr/>
        </p:nvSpPr>
        <p:spPr>
          <a:xfrm>
            <a:off x="4547160" y="4118760"/>
            <a:ext cx="3694320" cy="15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f4cab8"/>
                </a:solidFill>
                <a:latin typeface="Montserrat"/>
                <a:ea typeface="Montserrat"/>
              </a:rPr>
              <a:t>Solidão e Ausência</a:t>
            </a:r>
            <a:r>
              <a:rPr b="0" lang="en-US" sz="1550" spc="-1" strike="noStrike">
                <a:solidFill>
                  <a:srgbClr val="f4cab8"/>
                </a:solidFill>
                <a:latin typeface="Montserrat"/>
                <a:ea typeface="Montserrat"/>
              </a:rPr>
              <a:t>: O poema explora a solidão e a ausência de uma pessoa querida, criando um ambiente de estagnação e melancolia.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Shape 6"/>
          <p:cNvSpPr/>
          <p:nvPr/>
        </p:nvSpPr>
        <p:spPr>
          <a:xfrm>
            <a:off x="703440" y="5835960"/>
            <a:ext cx="7736760" cy="18435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Text 7"/>
          <p:cNvSpPr/>
          <p:nvPr/>
        </p:nvSpPr>
        <p:spPr>
          <a:xfrm>
            <a:off x="902160" y="5963040"/>
            <a:ext cx="323928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f4cab8"/>
                </a:solidFill>
                <a:latin typeface="Montserrat"/>
                <a:ea typeface="Montserrat"/>
              </a:rPr>
              <a:t>Identificação da Ideologia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 8"/>
          <p:cNvSpPr/>
          <p:nvPr/>
        </p:nvSpPr>
        <p:spPr>
          <a:xfrm>
            <a:off x="4547160" y="5963040"/>
            <a:ext cx="3694320" cy="15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f4cab8"/>
                </a:solidFill>
                <a:latin typeface="Montserrat"/>
                <a:ea typeface="Montserrat"/>
              </a:rPr>
              <a:t>Crítica Social</a:t>
            </a:r>
            <a:r>
              <a:rPr b="0" lang="en-US" sz="1550" spc="-1" strike="noStrike">
                <a:solidFill>
                  <a:srgbClr val="f4cab8"/>
                </a:solidFill>
                <a:latin typeface="Montserrat"/>
                <a:ea typeface="Montserrat"/>
              </a:rPr>
              <a:t>: Pode ser interpretado como uma crítica à situação sociopolítica da Guiné-Bissau, onde a espera por mudanças parece interminável.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239" name="Text 0"/>
          <p:cNvSpPr/>
          <p:nvPr/>
        </p:nvSpPr>
        <p:spPr>
          <a:xfrm>
            <a:off x="6235560" y="1458720"/>
            <a:ext cx="7644600" cy="14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601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fb393"/>
                </a:solidFill>
                <a:latin typeface="Brygada 1918"/>
                <a:ea typeface="Brygada 1918"/>
              </a:rPr>
              <a:t>Leitura do texto - Explicação da escolha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 1"/>
          <p:cNvSpPr/>
          <p:nvPr/>
        </p:nvSpPr>
        <p:spPr>
          <a:xfrm>
            <a:off x="6235560" y="3207240"/>
            <a:ext cx="7644600" cy="102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O grupo escolheu "Nostalgia" pelo sentimento de melancolia presente no texto, onde passa a sensação de solidão, podendo ser de uma época distinta, ou de uma pessoa querida por ele. 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 2"/>
          <p:cNvSpPr/>
          <p:nvPr/>
        </p:nvSpPr>
        <p:spPr>
          <a:xfrm>
            <a:off x="6235560" y="4475160"/>
            <a:ext cx="764460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Também pode ser interpretado como uma crítica ao governo, passando a sensação de impaciência com a falta de mudança, dando o contexto sociopolítico de Guiné Bissau, aonde essa mudança nunca vem.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 3"/>
          <p:cNvSpPr/>
          <p:nvPr/>
        </p:nvSpPr>
        <p:spPr>
          <a:xfrm>
            <a:off x="6235560" y="6085800"/>
            <a:ext cx="764460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"Nostalgia" é um texto que sabe trazer o sentimento melancólico muito bem e consegue envolver seu leitor com este sentimento. 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244" name="Text 0"/>
          <p:cNvSpPr/>
          <p:nvPr/>
        </p:nvSpPr>
        <p:spPr>
          <a:xfrm>
            <a:off x="749160" y="1639080"/>
            <a:ext cx="570852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601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fb393"/>
                </a:solidFill>
                <a:latin typeface="Brygada 1918"/>
                <a:ea typeface="Brygada 1918"/>
              </a:rPr>
              <a:t>Referências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 1"/>
          <p:cNvSpPr/>
          <p:nvPr/>
        </p:nvSpPr>
        <p:spPr>
          <a:xfrm>
            <a:off x="1091520" y="2674080"/>
            <a:ext cx="7302240" cy="102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65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CONEXÃO LUSÓFONA. Escritores guineenses. Disponível em: </a:t>
            </a:r>
            <a:r>
              <a:rPr b="1" lang="en-US" sz="1650" spc="-1" strike="noStrike" u="sng">
                <a:solidFill>
                  <a:srgbClr val="0563c1"/>
                </a:solidFill>
                <a:uFillTx/>
                <a:latin typeface="Montserrat"/>
                <a:ea typeface="Montserrat"/>
                <a:hlinkClick r:id="rId2"/>
              </a:rPr>
              <a:t>https://www.conexaolusofona.org/escritores-guineenses/</a:t>
            </a:r>
            <a:r>
              <a:rPr b="1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. Acesso em: 9 set. 2024.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 2"/>
          <p:cNvSpPr/>
          <p:nvPr/>
        </p:nvSpPr>
        <p:spPr>
          <a:xfrm>
            <a:off x="1091520" y="3776040"/>
            <a:ext cx="7302240" cy="102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65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LYRIKLINE. Nostalgia (Tony Tcheka). Disponível em: </a:t>
            </a:r>
            <a:r>
              <a:rPr b="1" lang="en-US" sz="1650" spc="-1" strike="noStrike" u="sng">
                <a:solidFill>
                  <a:srgbClr val="0563c1"/>
                </a:solidFill>
                <a:uFillTx/>
                <a:latin typeface="Montserrat"/>
                <a:ea typeface="Montserrat"/>
                <a:hlinkClick r:id="rId3"/>
              </a:rPr>
              <a:t>https://www.lyrikline.org/pt/poemas/nostalgia-5286</a:t>
            </a:r>
            <a:r>
              <a:rPr b="1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. Acesso em: 9 set. 2024.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 3"/>
          <p:cNvSpPr/>
          <p:nvPr/>
        </p:nvSpPr>
        <p:spPr>
          <a:xfrm>
            <a:off x="1091520" y="4878360"/>
            <a:ext cx="7302240" cy="171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65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SERRA E DEUS, Lílian Paula; CARVALHO, Wellington Marçal de. A literatura da Guiné-Bissau. Disponível em: </a:t>
            </a:r>
            <a:r>
              <a:rPr b="1" lang="en-US" sz="1650" spc="-1" strike="noStrike" u="sng">
                <a:solidFill>
                  <a:srgbClr val="0563c1"/>
                </a:solidFill>
                <a:uFillTx/>
                <a:latin typeface="Montserrat"/>
                <a:ea typeface="Montserrat"/>
                <a:hlinkClick r:id="rId4"/>
              </a:rPr>
              <a:t>http://www.letras.ufmg.br/literafro/literafricas/literatura-da-guine-bissau/1574-lilian-paula-serra-e-deus-wellington-marcal-de-carvalho-a-literatura-da-guine-bissau</a:t>
            </a:r>
            <a:r>
              <a:rPr b="1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. Acesso em: 9 set. 2024.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 0"/>
          <p:cNvSpPr/>
          <p:nvPr/>
        </p:nvSpPr>
        <p:spPr>
          <a:xfrm>
            <a:off x="3830400" y="197280"/>
            <a:ext cx="64584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601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fb393"/>
                </a:solidFill>
                <a:latin typeface="Brygada 1918"/>
                <a:ea typeface="Brygada 1918"/>
              </a:rPr>
              <a:t>Obrigado pela atenção!!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Imagem 3" descr=""/>
          <p:cNvPicPr/>
          <p:nvPr/>
        </p:nvPicPr>
        <p:blipFill>
          <a:blip r:embed="rId1"/>
          <a:stretch/>
        </p:blipFill>
        <p:spPr>
          <a:xfrm>
            <a:off x="8485920" y="1630080"/>
            <a:ext cx="5070960" cy="5104440"/>
          </a:xfrm>
          <a:prstGeom prst="rect">
            <a:avLst/>
          </a:prstGeom>
          <a:ln w="0">
            <a:noFill/>
          </a:ln>
        </p:spPr>
      </p:pic>
      <p:pic>
        <p:nvPicPr>
          <p:cNvPr id="250" name="Imagem 1" descr=""/>
          <p:cNvPicPr/>
          <p:nvPr/>
        </p:nvPicPr>
        <p:blipFill>
          <a:blip r:embed="rId2"/>
          <a:stretch/>
        </p:blipFill>
        <p:spPr>
          <a:xfrm>
            <a:off x="1790640" y="1630080"/>
            <a:ext cx="4627440" cy="510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pic>
        <p:nvPicPr>
          <p:cNvPr id="62" name="Image 1" descr="preencoded.png"/>
          <p:cNvPicPr/>
          <p:nvPr/>
        </p:nvPicPr>
        <p:blipFill>
          <a:blip r:embed="rId2"/>
          <a:stretch/>
        </p:blipFill>
        <p:spPr>
          <a:xfrm>
            <a:off x="249120" y="1745280"/>
            <a:ext cx="4987080" cy="4737960"/>
          </a:xfrm>
          <a:prstGeom prst="rect">
            <a:avLst/>
          </a:prstGeom>
          <a:ln w="0">
            <a:noFill/>
          </a:ln>
        </p:spPr>
      </p:pic>
      <p:sp>
        <p:nvSpPr>
          <p:cNvPr id="63" name="Text 0"/>
          <p:cNvSpPr/>
          <p:nvPr/>
        </p:nvSpPr>
        <p:spPr>
          <a:xfrm>
            <a:off x="6184080" y="549360"/>
            <a:ext cx="7747560" cy="13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199"/>
              </a:lnSpc>
              <a:tabLst>
                <a:tab algn="l" pos="0"/>
              </a:tabLst>
            </a:pPr>
            <a:r>
              <a:rPr b="1" lang="en-US" sz="4150" spc="-1" strike="noStrike">
                <a:solidFill>
                  <a:srgbClr val="ffb393"/>
                </a:solidFill>
                <a:latin typeface="Brygada 1918"/>
                <a:ea typeface="Brygada 1918"/>
              </a:rPr>
              <a:t>História Política - Antes dos Portugueses</a:t>
            </a:r>
            <a:endParaRPr b="0" lang="pt-BR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hape 1"/>
          <p:cNvSpPr/>
          <p:nvPr/>
        </p:nvSpPr>
        <p:spPr>
          <a:xfrm>
            <a:off x="6471720" y="2177640"/>
            <a:ext cx="22320" cy="5501880"/>
          </a:xfrm>
          <a:prstGeom prst="roundRect">
            <a:avLst>
              <a:gd name="adj" fmla="val 130842"/>
            </a:avLst>
          </a:prstGeom>
          <a:solidFill>
            <a:srgbClr val="662e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Shape 2"/>
          <p:cNvSpPr/>
          <p:nvPr/>
        </p:nvSpPr>
        <p:spPr>
          <a:xfrm>
            <a:off x="6684840" y="2614680"/>
            <a:ext cx="696960" cy="22320"/>
          </a:xfrm>
          <a:prstGeom prst="roundRect">
            <a:avLst>
              <a:gd name="adj" fmla="val 130842"/>
            </a:avLst>
          </a:prstGeom>
          <a:solidFill>
            <a:srgbClr val="662e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Shape 3"/>
          <p:cNvSpPr/>
          <p:nvPr/>
        </p:nvSpPr>
        <p:spPr>
          <a:xfrm>
            <a:off x="6258960" y="2401920"/>
            <a:ext cx="447840" cy="44784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 4"/>
          <p:cNvSpPr/>
          <p:nvPr/>
        </p:nvSpPr>
        <p:spPr>
          <a:xfrm>
            <a:off x="6403680" y="2466720"/>
            <a:ext cx="1587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f4cab8"/>
                </a:solidFill>
                <a:latin typeface="Brygada 1918"/>
                <a:ea typeface="Brygada 1918"/>
              </a:rPr>
              <a:t>1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5"/>
          <p:cNvSpPr/>
          <p:nvPr/>
        </p:nvSpPr>
        <p:spPr>
          <a:xfrm>
            <a:off x="7580160" y="2376720"/>
            <a:ext cx="265788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f4cab8"/>
                </a:solidFill>
                <a:latin typeface="Brygada 1918"/>
                <a:ea typeface="Brygada 1918"/>
              </a:rPr>
              <a:t>Reinos Pré-Coloniais</a:t>
            </a:r>
            <a:endParaRPr b="0" lang="pt-BR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6"/>
          <p:cNvSpPr/>
          <p:nvPr/>
        </p:nvSpPr>
        <p:spPr>
          <a:xfrm>
            <a:off x="7580160" y="2828520"/>
            <a:ext cx="6351840" cy="9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Antes da chegada dos portugueses, a região da Guiné-Bissau era habitada por vários grupos étnicos(Fulas, Mandingas, Balantas e Papéis), cada um com sua própria cultura e organização social.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Shape 7"/>
          <p:cNvSpPr/>
          <p:nvPr/>
        </p:nvSpPr>
        <p:spPr>
          <a:xfrm>
            <a:off x="6684840" y="4621680"/>
            <a:ext cx="696960" cy="22320"/>
          </a:xfrm>
          <a:prstGeom prst="roundRect">
            <a:avLst>
              <a:gd name="adj" fmla="val 130842"/>
            </a:avLst>
          </a:prstGeom>
          <a:solidFill>
            <a:srgbClr val="662e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Shape 8"/>
          <p:cNvSpPr/>
          <p:nvPr/>
        </p:nvSpPr>
        <p:spPr>
          <a:xfrm>
            <a:off x="6258960" y="4408920"/>
            <a:ext cx="447840" cy="44784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Text 9"/>
          <p:cNvSpPr/>
          <p:nvPr/>
        </p:nvSpPr>
        <p:spPr>
          <a:xfrm>
            <a:off x="6392520" y="4473720"/>
            <a:ext cx="18108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f4cab8"/>
                </a:solidFill>
                <a:latin typeface="Brygada 1918"/>
                <a:ea typeface="Brygada 1918"/>
              </a:rPr>
              <a:t>2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10"/>
          <p:cNvSpPr/>
          <p:nvPr/>
        </p:nvSpPr>
        <p:spPr>
          <a:xfrm>
            <a:off x="7580160" y="4383720"/>
            <a:ext cx="265788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f4cab8"/>
                </a:solidFill>
                <a:latin typeface="Brygada 1918"/>
                <a:ea typeface="Brygada 1918"/>
              </a:rPr>
              <a:t>Império do Gabu</a:t>
            </a:r>
            <a:endParaRPr b="0" lang="pt-BR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11"/>
          <p:cNvSpPr/>
          <p:nvPr/>
        </p:nvSpPr>
        <p:spPr>
          <a:xfrm>
            <a:off x="7580160" y="4835880"/>
            <a:ext cx="635184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O Império do Gabu, um dos reinos mais poderosos da região, dominava vastas áreas do território atual de Guiné-Bissau.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Shape 12"/>
          <p:cNvSpPr/>
          <p:nvPr/>
        </p:nvSpPr>
        <p:spPr>
          <a:xfrm>
            <a:off x="6684840" y="6309720"/>
            <a:ext cx="696960" cy="22320"/>
          </a:xfrm>
          <a:prstGeom prst="roundRect">
            <a:avLst>
              <a:gd name="adj" fmla="val 130842"/>
            </a:avLst>
          </a:prstGeom>
          <a:solidFill>
            <a:srgbClr val="662e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Shape 13"/>
          <p:cNvSpPr/>
          <p:nvPr/>
        </p:nvSpPr>
        <p:spPr>
          <a:xfrm>
            <a:off x="6258960" y="6096960"/>
            <a:ext cx="447840" cy="44784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Text 14"/>
          <p:cNvSpPr/>
          <p:nvPr/>
        </p:nvSpPr>
        <p:spPr>
          <a:xfrm>
            <a:off x="6386040" y="6161760"/>
            <a:ext cx="1940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f4cab8"/>
                </a:solidFill>
                <a:latin typeface="Brygada 1918"/>
                <a:ea typeface="Brygada 1918"/>
              </a:rPr>
              <a:t>3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5"/>
          <p:cNvSpPr/>
          <p:nvPr/>
        </p:nvSpPr>
        <p:spPr>
          <a:xfrm>
            <a:off x="7580160" y="6071760"/>
            <a:ext cx="427932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f4cab8"/>
                </a:solidFill>
                <a:latin typeface="Brygada 1918"/>
                <a:ea typeface="Brygada 1918"/>
              </a:rPr>
              <a:t>Impacto do Comércio de Escravos</a:t>
            </a:r>
            <a:endParaRPr b="0" lang="pt-BR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16"/>
          <p:cNvSpPr/>
          <p:nvPr/>
        </p:nvSpPr>
        <p:spPr>
          <a:xfrm>
            <a:off x="7580160" y="6523560"/>
            <a:ext cx="6351840" cy="9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O comércio de escravos transatlântico teve um impacto profundo na região, resultando na perda de populações e na instabilidade política.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0"/>
          <p:cNvSpPr/>
          <p:nvPr/>
        </p:nvSpPr>
        <p:spPr>
          <a:xfrm>
            <a:off x="749160" y="2252520"/>
            <a:ext cx="826956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601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fb393"/>
                </a:solidFill>
                <a:latin typeface="Brygada 1918"/>
                <a:ea typeface="Brygada 1918"/>
              </a:rPr>
              <a:t>História Política - Colonização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1"/>
          <p:cNvSpPr/>
          <p:nvPr/>
        </p:nvSpPr>
        <p:spPr>
          <a:xfrm>
            <a:off x="749160" y="3501360"/>
            <a:ext cx="349632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b393"/>
                </a:solidFill>
                <a:latin typeface="Brygada 1918"/>
                <a:ea typeface="Brygada 1918"/>
              </a:rPr>
              <a:t>Chegada dos Portugueses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749160" y="4072320"/>
            <a:ext cx="40280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Os portugueses chegaram à região no século XV, estabelecendo postos comerciais e iniciando o processo de colonização.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5307840" y="3501360"/>
            <a:ext cx="35409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b393"/>
                </a:solidFill>
                <a:latin typeface="Brygada 1918"/>
                <a:ea typeface="Brygada 1918"/>
              </a:rPr>
              <a:t>Resistência à Colonização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4"/>
          <p:cNvSpPr/>
          <p:nvPr/>
        </p:nvSpPr>
        <p:spPr>
          <a:xfrm>
            <a:off x="5307840" y="4072320"/>
            <a:ext cx="4028040" cy="102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A população local resistiu à dominação portuguesa, liderando revoltas e guerras de guerrilha.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9866160" y="3501360"/>
            <a:ext cx="32925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b393"/>
                </a:solidFill>
                <a:latin typeface="Brygada 1918"/>
                <a:ea typeface="Brygada 1918"/>
              </a:rPr>
              <a:t>Impacto da Colonização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9866160" y="4072320"/>
            <a:ext cx="4028040" cy="171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A colonização portuguesa deixou marcas profundas na sociedade guineense, incluindo a imposição da língua portuguesa e a exploração dos recursos naturais.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31040"/>
          </a:xfrm>
          <a:prstGeom prst="rect">
            <a:avLst/>
          </a:prstGeom>
          <a:ln w="0">
            <a:noFill/>
          </a:ln>
        </p:spPr>
      </p:pic>
      <p:pic>
        <p:nvPicPr>
          <p:cNvPr id="88" name="Image 1" descr="preencoded.png"/>
          <p:cNvPicPr/>
          <p:nvPr/>
        </p:nvPicPr>
        <p:blipFill>
          <a:blip r:embed="rId2"/>
          <a:stretch/>
        </p:blipFill>
        <p:spPr>
          <a:xfrm>
            <a:off x="9409680" y="2439360"/>
            <a:ext cx="4954320" cy="3352320"/>
          </a:xfrm>
          <a:prstGeom prst="rect">
            <a:avLst/>
          </a:prstGeom>
          <a:ln w="0">
            <a:noFill/>
          </a:ln>
        </p:spPr>
      </p:pic>
      <p:sp>
        <p:nvSpPr>
          <p:cNvPr id="89" name="Text 0"/>
          <p:cNvSpPr/>
          <p:nvPr/>
        </p:nvSpPr>
        <p:spPr>
          <a:xfrm>
            <a:off x="743760" y="584280"/>
            <a:ext cx="765576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fb393"/>
                </a:solidFill>
                <a:latin typeface="Brygada 1918"/>
                <a:ea typeface="Brygada 1918"/>
              </a:rPr>
              <a:t>História Política - Independência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Image 2" descr="preencoded.png"/>
          <p:cNvPicPr/>
          <p:nvPr/>
        </p:nvPicPr>
        <p:blipFill>
          <a:blip r:embed="rId3"/>
          <a:stretch/>
        </p:blipFill>
        <p:spPr>
          <a:xfrm>
            <a:off x="743760" y="2319840"/>
            <a:ext cx="1062000" cy="1699560"/>
          </a:xfrm>
          <a:prstGeom prst="rect">
            <a:avLst/>
          </a:prstGeom>
          <a:ln w="0">
            <a:noFill/>
          </a:ln>
        </p:spPr>
      </p:pic>
      <p:sp>
        <p:nvSpPr>
          <p:cNvPr id="91" name="Text 1"/>
          <p:cNvSpPr/>
          <p:nvPr/>
        </p:nvSpPr>
        <p:spPr>
          <a:xfrm>
            <a:off x="2125080" y="2532600"/>
            <a:ext cx="36140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4cab8"/>
                </a:solidFill>
                <a:latin typeface="Brygada 1918"/>
                <a:ea typeface="Brygada 1918"/>
              </a:rPr>
              <a:t>Movimentos de Libertação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2"/>
          <p:cNvSpPr/>
          <p:nvPr/>
        </p:nvSpPr>
        <p:spPr>
          <a:xfrm>
            <a:off x="2125080" y="3014280"/>
            <a:ext cx="627444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A luta pela independência ganhou força no século XX, com a criação de movimentos como o PAIGC.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Image 3" descr="preencoded.png"/>
          <p:cNvPicPr/>
          <p:nvPr/>
        </p:nvPicPr>
        <p:blipFill>
          <a:blip r:embed="rId4"/>
          <a:stretch/>
        </p:blipFill>
        <p:spPr>
          <a:xfrm>
            <a:off x="743760" y="4020120"/>
            <a:ext cx="1062000" cy="1926360"/>
          </a:xfrm>
          <a:prstGeom prst="rect">
            <a:avLst/>
          </a:prstGeom>
          <a:ln w="0">
            <a:noFill/>
          </a:ln>
        </p:spPr>
      </p:pic>
      <p:sp>
        <p:nvSpPr>
          <p:cNvPr id="94" name="Text 3"/>
          <p:cNvSpPr/>
          <p:nvPr/>
        </p:nvSpPr>
        <p:spPr>
          <a:xfrm>
            <a:off x="2125080" y="4232520"/>
            <a:ext cx="34743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4cab8"/>
                </a:solidFill>
                <a:latin typeface="Brygada 1918"/>
                <a:ea typeface="Brygada 1918"/>
              </a:rPr>
              <a:t>Guerra de Independência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4"/>
          <p:cNvSpPr/>
          <p:nvPr/>
        </p:nvSpPr>
        <p:spPr>
          <a:xfrm>
            <a:off x="2125080" y="4714560"/>
            <a:ext cx="627444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A Guerra de Independência de Guiné-Bissau (1963-1974) foi um conflito sangrento que resultou na independência do país.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Image 4" descr="preencoded.png"/>
          <p:cNvPicPr/>
          <p:nvPr/>
        </p:nvPicPr>
        <p:blipFill>
          <a:blip r:embed="rId5"/>
          <a:stretch/>
        </p:blipFill>
        <p:spPr>
          <a:xfrm>
            <a:off x="743760" y="5947200"/>
            <a:ext cx="1062000" cy="1699560"/>
          </a:xfrm>
          <a:prstGeom prst="rect">
            <a:avLst/>
          </a:prstGeom>
          <a:ln w="0">
            <a:noFill/>
          </a:ln>
        </p:spPr>
      </p:pic>
      <p:sp>
        <p:nvSpPr>
          <p:cNvPr id="97" name="Text 5"/>
          <p:cNvSpPr/>
          <p:nvPr/>
        </p:nvSpPr>
        <p:spPr>
          <a:xfrm>
            <a:off x="2125080" y="6159600"/>
            <a:ext cx="42850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4cab8"/>
                </a:solidFill>
                <a:latin typeface="Brygada 1918"/>
                <a:ea typeface="Brygada 1918"/>
              </a:rPr>
              <a:t>Proclamação da Independência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6"/>
          <p:cNvSpPr/>
          <p:nvPr/>
        </p:nvSpPr>
        <p:spPr>
          <a:xfrm>
            <a:off x="2125080" y="6641280"/>
            <a:ext cx="627444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Guiné-Bissau declarou sua independência de Portugal em 10 de setembro de 1974.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663280"/>
          </a:xfrm>
          <a:prstGeom prst="rect">
            <a:avLst/>
          </a:prstGeom>
          <a:ln w="0">
            <a:noFill/>
          </a:ln>
        </p:spPr>
      </p:pic>
      <p:pic>
        <p:nvPicPr>
          <p:cNvPr id="100" name="Image 1" descr="preencoded.png"/>
          <p:cNvPicPr/>
          <p:nvPr/>
        </p:nvPicPr>
        <p:blipFill>
          <a:blip r:embed="rId2"/>
          <a:stretch/>
        </p:blipFill>
        <p:spPr>
          <a:xfrm>
            <a:off x="6079320" y="266400"/>
            <a:ext cx="2470680" cy="2130480"/>
          </a:xfrm>
          <a:prstGeom prst="rect">
            <a:avLst/>
          </a:prstGeom>
          <a:ln w="0">
            <a:noFill/>
          </a:ln>
        </p:spPr>
      </p:pic>
      <p:sp>
        <p:nvSpPr>
          <p:cNvPr id="101" name="Text 0"/>
          <p:cNvSpPr/>
          <p:nvPr/>
        </p:nvSpPr>
        <p:spPr>
          <a:xfrm>
            <a:off x="745920" y="3250080"/>
            <a:ext cx="7908120" cy="7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fb393"/>
                </a:solidFill>
                <a:latin typeface="Brygada 1918"/>
                <a:ea typeface="Brygada 1918"/>
              </a:rPr>
              <a:t>História Política - Atualidade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Shape 1"/>
          <p:cNvSpPr/>
          <p:nvPr/>
        </p:nvSpPr>
        <p:spPr>
          <a:xfrm>
            <a:off x="745920" y="4519800"/>
            <a:ext cx="478800" cy="47880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 2"/>
          <p:cNvSpPr/>
          <p:nvPr/>
        </p:nvSpPr>
        <p:spPr>
          <a:xfrm>
            <a:off x="900360" y="4588920"/>
            <a:ext cx="16992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4cab8"/>
                </a:solidFill>
                <a:latin typeface="Brygada 1918"/>
                <a:ea typeface="Brygada 1918"/>
              </a:rPr>
              <a:t>1</a:t>
            </a:r>
            <a:endParaRPr b="0" lang="pt-BR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3"/>
          <p:cNvSpPr/>
          <p:nvPr/>
        </p:nvSpPr>
        <p:spPr>
          <a:xfrm>
            <a:off x="1438200" y="4519800"/>
            <a:ext cx="2840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4cab8"/>
                </a:solidFill>
                <a:latin typeface="Brygada 1918"/>
                <a:ea typeface="Brygada 1918"/>
              </a:rPr>
              <a:t>Transições Políticas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4"/>
          <p:cNvSpPr/>
          <p:nvPr/>
        </p:nvSpPr>
        <p:spPr>
          <a:xfrm>
            <a:off x="1438200" y="5002560"/>
            <a:ext cx="576972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O país passou por diversas transições políticas desde a independência, enfrentando instabilidade e conflitos.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Shape 5"/>
          <p:cNvSpPr/>
          <p:nvPr/>
        </p:nvSpPr>
        <p:spPr>
          <a:xfrm>
            <a:off x="7421760" y="4519800"/>
            <a:ext cx="478800" cy="47880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Text 6"/>
          <p:cNvSpPr/>
          <p:nvPr/>
        </p:nvSpPr>
        <p:spPr>
          <a:xfrm>
            <a:off x="7564320" y="4588920"/>
            <a:ext cx="1936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4cab8"/>
                </a:solidFill>
                <a:latin typeface="Brygada 1918"/>
                <a:ea typeface="Brygada 1918"/>
              </a:rPr>
              <a:t>2</a:t>
            </a:r>
            <a:endParaRPr b="0" lang="pt-BR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7"/>
          <p:cNvSpPr/>
          <p:nvPr/>
        </p:nvSpPr>
        <p:spPr>
          <a:xfrm>
            <a:off x="8114400" y="4519800"/>
            <a:ext cx="28641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4cab8"/>
                </a:solidFill>
                <a:latin typeface="Brygada 1918"/>
                <a:ea typeface="Brygada 1918"/>
              </a:rPr>
              <a:t>Desafios Econômicos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8"/>
          <p:cNvSpPr/>
          <p:nvPr/>
        </p:nvSpPr>
        <p:spPr>
          <a:xfrm>
            <a:off x="8114400" y="5002560"/>
            <a:ext cx="576972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Guiné-Bissau enfrenta desafios econômicos significativos, incluindo pobreza, desigualdade social e dependência da ajuda internacional.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Shape 9"/>
          <p:cNvSpPr/>
          <p:nvPr/>
        </p:nvSpPr>
        <p:spPr>
          <a:xfrm>
            <a:off x="745920" y="6478200"/>
            <a:ext cx="478800" cy="47880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Text 10"/>
          <p:cNvSpPr/>
          <p:nvPr/>
        </p:nvSpPr>
        <p:spPr>
          <a:xfrm>
            <a:off x="881640" y="6547320"/>
            <a:ext cx="20736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4cab8"/>
                </a:solidFill>
                <a:latin typeface="Brygada 1918"/>
                <a:ea typeface="Brygada 1918"/>
              </a:rPr>
              <a:t>3</a:t>
            </a:r>
            <a:endParaRPr b="0" lang="pt-BR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11"/>
          <p:cNvSpPr/>
          <p:nvPr/>
        </p:nvSpPr>
        <p:spPr>
          <a:xfrm>
            <a:off x="1438200" y="6478200"/>
            <a:ext cx="2840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4cab8"/>
                </a:solidFill>
                <a:latin typeface="Brygada 1918"/>
                <a:ea typeface="Brygada 1918"/>
              </a:rPr>
              <a:t>Cultura e Identidade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12"/>
          <p:cNvSpPr/>
          <p:nvPr/>
        </p:nvSpPr>
        <p:spPr>
          <a:xfrm>
            <a:off x="1438200" y="6961320"/>
            <a:ext cx="5769720" cy="6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A cultura guineense é rica e diversificada, com influências africanas, portuguesas e outras.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Shape 13"/>
          <p:cNvSpPr/>
          <p:nvPr/>
        </p:nvSpPr>
        <p:spPr>
          <a:xfrm>
            <a:off x="7421760" y="6478200"/>
            <a:ext cx="478800" cy="47880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Text 14"/>
          <p:cNvSpPr/>
          <p:nvPr/>
        </p:nvSpPr>
        <p:spPr>
          <a:xfrm>
            <a:off x="7553880" y="6547320"/>
            <a:ext cx="21420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4cab8"/>
                </a:solidFill>
                <a:latin typeface="Brygada 1918"/>
                <a:ea typeface="Brygada 1918"/>
              </a:rPr>
              <a:t>4</a:t>
            </a:r>
            <a:endParaRPr b="0" lang="pt-BR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15"/>
          <p:cNvSpPr/>
          <p:nvPr/>
        </p:nvSpPr>
        <p:spPr>
          <a:xfrm>
            <a:off x="8114400" y="6478200"/>
            <a:ext cx="28407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4cab8"/>
                </a:solidFill>
                <a:latin typeface="Brygada 1918"/>
                <a:ea typeface="Brygada 1918"/>
              </a:rPr>
              <a:t>Papel da Literatura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16"/>
          <p:cNvSpPr/>
          <p:nvPr/>
        </p:nvSpPr>
        <p:spPr>
          <a:xfrm>
            <a:off x="8114400" y="6961320"/>
            <a:ext cx="5769720" cy="6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f4cab8"/>
                </a:solidFill>
                <a:latin typeface="Montserrat"/>
                <a:ea typeface="Montserrat"/>
              </a:rPr>
              <a:t>A literatura desempenha um papel importante na preservação da cultura e da identidade guineense.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pic>
        <p:nvPicPr>
          <p:cNvPr id="119" name="Image 1" descr="preencoded.png"/>
          <p:cNvPicPr/>
          <p:nvPr/>
        </p:nvPicPr>
        <p:blipFill>
          <a:blip r:embed="rId2"/>
          <a:stretch/>
        </p:blipFill>
        <p:spPr>
          <a:xfrm>
            <a:off x="213480" y="1939320"/>
            <a:ext cx="5058720" cy="4350240"/>
          </a:xfrm>
          <a:prstGeom prst="rect">
            <a:avLst/>
          </a:prstGeom>
          <a:ln w="0">
            <a:noFill/>
          </a:ln>
        </p:spPr>
      </p:pic>
      <p:sp>
        <p:nvSpPr>
          <p:cNvPr id="120" name="Text 0"/>
          <p:cNvSpPr/>
          <p:nvPr/>
        </p:nvSpPr>
        <p:spPr>
          <a:xfrm>
            <a:off x="6084360" y="604440"/>
            <a:ext cx="7947720" cy="11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4450"/>
              </a:lnSpc>
              <a:tabLst>
                <a:tab algn="l" pos="0"/>
              </a:tabLst>
            </a:pPr>
            <a:r>
              <a:rPr b="1" lang="en-US" sz="3550" spc="-1" strike="noStrike">
                <a:solidFill>
                  <a:srgbClr val="ffb393"/>
                </a:solidFill>
                <a:latin typeface="Brygada 1918"/>
                <a:ea typeface="Brygada 1918"/>
              </a:rPr>
              <a:t>História Literária - Principais Movimentos</a:t>
            </a:r>
            <a:endParaRPr b="0" lang="pt-BR" sz="3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Shape 1"/>
          <p:cNvSpPr/>
          <p:nvPr/>
        </p:nvSpPr>
        <p:spPr>
          <a:xfrm>
            <a:off x="6084360" y="1999440"/>
            <a:ext cx="7947720" cy="5624640"/>
          </a:xfrm>
          <a:prstGeom prst="roundRect">
            <a:avLst>
              <a:gd name="adj" fmla="val 456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Shape 2"/>
          <p:cNvSpPr/>
          <p:nvPr/>
        </p:nvSpPr>
        <p:spPr>
          <a:xfrm>
            <a:off x="6091920" y="2007000"/>
            <a:ext cx="7932240" cy="4928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3"/>
          <p:cNvSpPr/>
          <p:nvPr/>
        </p:nvSpPr>
        <p:spPr>
          <a:xfrm>
            <a:off x="6262560" y="2117160"/>
            <a:ext cx="362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f4cab8"/>
                </a:solidFill>
                <a:latin typeface="Montserrat"/>
                <a:ea typeface="Montserrat"/>
              </a:rPr>
              <a:t>Movimento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4"/>
          <p:cNvSpPr/>
          <p:nvPr/>
        </p:nvSpPr>
        <p:spPr>
          <a:xfrm>
            <a:off x="10233000" y="2117160"/>
            <a:ext cx="362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f4cab8"/>
                </a:solidFill>
                <a:latin typeface="Montserrat"/>
                <a:ea typeface="Montserrat"/>
              </a:rPr>
              <a:t>Descrição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Shape 5"/>
          <p:cNvSpPr/>
          <p:nvPr/>
        </p:nvSpPr>
        <p:spPr>
          <a:xfrm>
            <a:off x="6091920" y="2500560"/>
            <a:ext cx="7932240" cy="11419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Text 6"/>
          <p:cNvSpPr/>
          <p:nvPr/>
        </p:nvSpPr>
        <p:spPr>
          <a:xfrm>
            <a:off x="6441120" y="2760120"/>
            <a:ext cx="360828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Modernismo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7"/>
          <p:cNvSpPr/>
          <p:nvPr/>
        </p:nvSpPr>
        <p:spPr>
          <a:xfrm>
            <a:off x="10402200" y="2737080"/>
            <a:ext cx="36205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Início do século XX: Influências europeias, busca por uma identidade nacional.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8"/>
          <p:cNvSpPr/>
          <p:nvPr/>
        </p:nvSpPr>
        <p:spPr>
          <a:xfrm>
            <a:off x="10233000" y="2510640"/>
            <a:ext cx="36205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endParaRPr b="0" lang="en-US" sz="1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" name="Shape 9"/>
          <p:cNvSpPr/>
          <p:nvPr/>
        </p:nvSpPr>
        <p:spPr>
          <a:xfrm>
            <a:off x="6091920" y="3643200"/>
            <a:ext cx="7932240" cy="11419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10"/>
          <p:cNvSpPr/>
          <p:nvPr/>
        </p:nvSpPr>
        <p:spPr>
          <a:xfrm>
            <a:off x="6428880" y="4019040"/>
            <a:ext cx="362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Negritude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11"/>
          <p:cNvSpPr/>
          <p:nvPr/>
        </p:nvSpPr>
        <p:spPr>
          <a:xfrm>
            <a:off x="10402200" y="3880440"/>
            <a:ext cx="362052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Década de 1930: Valorização da cultura africana, luta contra o colonialismo.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12"/>
          <p:cNvSpPr/>
          <p:nvPr/>
        </p:nvSpPr>
        <p:spPr>
          <a:xfrm>
            <a:off x="10233000" y="3753000"/>
            <a:ext cx="362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endParaRPr b="0" lang="en-US" sz="1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3" name="Shape 13"/>
          <p:cNvSpPr/>
          <p:nvPr/>
        </p:nvSpPr>
        <p:spPr>
          <a:xfrm>
            <a:off x="6091920" y="4785480"/>
            <a:ext cx="7932240" cy="14151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Text 14"/>
          <p:cNvSpPr/>
          <p:nvPr/>
        </p:nvSpPr>
        <p:spPr>
          <a:xfrm>
            <a:off x="6445440" y="5211360"/>
            <a:ext cx="362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Literatura de Independência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15"/>
          <p:cNvSpPr/>
          <p:nvPr/>
        </p:nvSpPr>
        <p:spPr>
          <a:xfrm>
            <a:off x="10389960" y="5025240"/>
            <a:ext cx="3620520" cy="8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Década de 1960: Temas relacionados à luta pela libertação e à identidade nacional.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16"/>
          <p:cNvSpPr/>
          <p:nvPr/>
        </p:nvSpPr>
        <p:spPr>
          <a:xfrm>
            <a:off x="10233000" y="4895640"/>
            <a:ext cx="362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endParaRPr b="0" lang="en-US" sz="1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7" name="Shape 17"/>
          <p:cNvSpPr/>
          <p:nvPr/>
        </p:nvSpPr>
        <p:spPr>
          <a:xfrm>
            <a:off x="6091920" y="6201360"/>
            <a:ext cx="7932240" cy="14151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18"/>
          <p:cNvSpPr/>
          <p:nvPr/>
        </p:nvSpPr>
        <p:spPr>
          <a:xfrm>
            <a:off x="6428880" y="6644160"/>
            <a:ext cx="362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  <a:ea typeface="Montserrat"/>
              </a:rPr>
              <a:t>Literatura Pós-Independência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19"/>
          <p:cNvSpPr/>
          <p:nvPr/>
        </p:nvSpPr>
        <p:spPr>
          <a:xfrm>
            <a:off x="10389960" y="6364800"/>
            <a:ext cx="3620520" cy="8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149"/>
              </a:lnSpc>
            </a:pPr>
            <a:r>
              <a:rPr b="0" lang="en-US" sz="1700" spc="-1" strike="noStrike">
                <a:solidFill>
                  <a:srgbClr val="f4cab8"/>
                </a:solidFill>
                <a:latin typeface="Montserrat"/>
              </a:rPr>
              <a:t>Após 1974: Exploração de temas como a identidade nacional, a guerra, a pobreza e a desigualdade.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20"/>
          <p:cNvSpPr/>
          <p:nvPr/>
        </p:nvSpPr>
        <p:spPr>
          <a:xfrm>
            <a:off x="10233000" y="6311520"/>
            <a:ext cx="362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endParaRPr b="0" lang="en-US" sz="13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141" name="Conector de Seta Reta 24"/>
          <p:cNvCxnSpPr/>
          <p:nvPr/>
        </p:nvCxnSpPr>
        <p:spPr>
          <a:xfrm>
            <a:off x="10113120" y="2499120"/>
            <a:ext cx="12960" cy="5121360"/>
          </a:xfrm>
          <a:prstGeom prst="straightConnector1">
            <a:avLst/>
          </a:prstGeom>
          <a:ln w="0">
            <a:solidFill>
              <a:srgbClr val="ffc000"/>
            </a:solidFill>
          </a:ln>
        </p:spPr>
      </p:cxn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43" name="Text 0"/>
          <p:cNvSpPr/>
          <p:nvPr/>
        </p:nvSpPr>
        <p:spPr>
          <a:xfrm>
            <a:off x="731160" y="360000"/>
            <a:ext cx="7681320" cy="13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451"/>
              </a:lnSpc>
              <a:tabLst>
                <a:tab algn="l" pos="0"/>
              </a:tabLst>
            </a:pPr>
            <a:r>
              <a:rPr b="1" lang="en-US" sz="4350" spc="-1" strike="noStrike">
                <a:solidFill>
                  <a:srgbClr val="ffb393"/>
                </a:solidFill>
                <a:latin typeface="Brygada 1918"/>
                <a:ea typeface="Brygada 1918"/>
              </a:rPr>
              <a:t>História Literária - Principais Grupos e Revistas</a:t>
            </a:r>
            <a:endParaRPr b="0" lang="pt-BR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Shape 1"/>
          <p:cNvSpPr/>
          <p:nvPr/>
        </p:nvSpPr>
        <p:spPr>
          <a:xfrm>
            <a:off x="731160" y="2629080"/>
            <a:ext cx="3735720" cy="2908800"/>
          </a:xfrm>
          <a:prstGeom prst="roundRect">
            <a:avLst>
              <a:gd name="adj" fmla="val 1077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Text 2"/>
          <p:cNvSpPr/>
          <p:nvPr/>
        </p:nvSpPr>
        <p:spPr>
          <a:xfrm>
            <a:off x="939960" y="2837880"/>
            <a:ext cx="3318120" cy="6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f4cab8"/>
                </a:solidFill>
                <a:latin typeface="Brygada 1918"/>
                <a:ea typeface="Brygada 1918"/>
              </a:rPr>
              <a:t>Clube de Escritores de Guiné-Bissau</a:t>
            </a:r>
            <a:endParaRPr b="0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3"/>
          <p:cNvSpPr/>
          <p:nvPr/>
        </p:nvSpPr>
        <p:spPr>
          <a:xfrm>
            <a:off x="939960" y="3659040"/>
            <a:ext cx="3318120" cy="16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f4cab8"/>
                </a:solidFill>
                <a:latin typeface="Montserrat"/>
                <a:ea typeface="Montserrat"/>
              </a:rPr>
              <a:t>Fundado na década de 1950, este grupo reunia escritores guineenses que buscavam promover a cultura e a literatura do país.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Shape 4"/>
          <p:cNvSpPr/>
          <p:nvPr/>
        </p:nvSpPr>
        <p:spPr>
          <a:xfrm>
            <a:off x="4676400" y="2629080"/>
            <a:ext cx="3735720" cy="2908800"/>
          </a:xfrm>
          <a:prstGeom prst="roundRect">
            <a:avLst>
              <a:gd name="adj" fmla="val 1077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Text 5"/>
          <p:cNvSpPr/>
          <p:nvPr/>
        </p:nvSpPr>
        <p:spPr>
          <a:xfrm>
            <a:off x="4885200" y="2837880"/>
            <a:ext cx="27842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f4cab8"/>
                </a:solidFill>
                <a:latin typeface="Brygada 1918"/>
                <a:ea typeface="Brygada 1918"/>
              </a:rPr>
              <a:t>Revista "Claridade"</a:t>
            </a:r>
            <a:endParaRPr b="0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6"/>
          <p:cNvSpPr/>
          <p:nvPr/>
        </p:nvSpPr>
        <p:spPr>
          <a:xfrm>
            <a:off x="4885200" y="3310920"/>
            <a:ext cx="3318120" cy="16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f4cab8"/>
                </a:solidFill>
                <a:latin typeface="Montserrat"/>
                <a:ea typeface="Montserrat"/>
              </a:rPr>
              <a:t>Publicada na década de 1930, esta revista foi um importante veículo de expressão para os escritores africanos, incluindo os guineenses.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Shape 7"/>
          <p:cNvSpPr/>
          <p:nvPr/>
        </p:nvSpPr>
        <p:spPr>
          <a:xfrm>
            <a:off x="731160" y="5747040"/>
            <a:ext cx="7681320" cy="1558440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Text 8"/>
          <p:cNvSpPr/>
          <p:nvPr/>
        </p:nvSpPr>
        <p:spPr>
          <a:xfrm>
            <a:off x="939960" y="5955840"/>
            <a:ext cx="278424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f4cab8"/>
                </a:solidFill>
                <a:latin typeface="Brygada 1918"/>
                <a:ea typeface="Brygada 1918"/>
              </a:rPr>
              <a:t>Grupo "Os Novos"</a:t>
            </a:r>
            <a:endParaRPr b="0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9"/>
          <p:cNvSpPr/>
          <p:nvPr/>
        </p:nvSpPr>
        <p:spPr>
          <a:xfrm>
            <a:off x="939960" y="6429240"/>
            <a:ext cx="7263360" cy="66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f4cab8"/>
                </a:solidFill>
                <a:latin typeface="Montserrat"/>
                <a:ea typeface="Montserrat"/>
              </a:rPr>
              <a:t>Este grupo, surgido na década de 1960, era composto por escritores jovens que buscavam renovar a literatura guineense.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Imagem 2" descr="Escritores G-B.jpeg"/>
          <p:cNvPicPr/>
          <p:nvPr/>
        </p:nvPicPr>
        <p:blipFill>
          <a:blip r:embed="rId2"/>
          <a:stretch/>
        </p:blipFill>
        <p:spPr>
          <a:xfrm>
            <a:off x="9456480" y="1849680"/>
            <a:ext cx="4860720" cy="445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pic>
        <p:nvPicPr>
          <p:cNvPr id="155" name="Image 1" descr="preencoded.png"/>
          <p:cNvPicPr/>
          <p:nvPr/>
        </p:nvPicPr>
        <p:blipFill>
          <a:blip r:embed="rId2"/>
          <a:stretch/>
        </p:blipFill>
        <p:spPr>
          <a:xfrm>
            <a:off x="9361800" y="2694240"/>
            <a:ext cx="5050080" cy="2840400"/>
          </a:xfrm>
          <a:prstGeom prst="rect">
            <a:avLst/>
          </a:prstGeom>
          <a:ln w="0">
            <a:noFill/>
          </a:ln>
        </p:spPr>
      </p:pic>
      <p:sp>
        <p:nvSpPr>
          <p:cNvPr id="156" name="Text 0"/>
          <p:cNvSpPr/>
          <p:nvPr/>
        </p:nvSpPr>
        <p:spPr>
          <a:xfrm>
            <a:off x="609840" y="517680"/>
            <a:ext cx="631116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550"/>
              </a:lnSpc>
            </a:pPr>
            <a:r>
              <a:rPr b="1" lang="en-US" sz="3650" spc="-1" strike="noStrike">
                <a:solidFill>
                  <a:srgbClr val="ffb393"/>
                </a:solidFill>
                <a:latin typeface="Brygada 1918"/>
                <a:ea typeface="Brygada 1918"/>
              </a:rPr>
              <a:t>Autores Principais – Tony Tcheka</a:t>
            </a:r>
            <a:endParaRPr b="0" lang="pt-BR" sz="3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Image 2" descr="preencoded.png"/>
          <p:cNvPicPr/>
          <p:nvPr/>
        </p:nvPicPr>
        <p:blipFill>
          <a:blip r:embed="rId3"/>
          <a:stretch/>
        </p:blipFill>
        <p:spPr>
          <a:xfrm>
            <a:off x="609840" y="1359720"/>
            <a:ext cx="434880" cy="434880"/>
          </a:xfrm>
          <a:prstGeom prst="rect">
            <a:avLst/>
          </a:prstGeom>
          <a:ln w="0">
            <a:noFill/>
          </a:ln>
        </p:spPr>
      </p:pic>
      <p:sp>
        <p:nvSpPr>
          <p:cNvPr id="158" name="Text 1"/>
          <p:cNvSpPr/>
          <p:nvPr/>
        </p:nvSpPr>
        <p:spPr>
          <a:xfrm>
            <a:off x="609840" y="1969560"/>
            <a:ext cx="398520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4cab8"/>
                </a:solidFill>
                <a:latin typeface="Brygada 1918"/>
                <a:ea typeface="Brygada 1918"/>
              </a:rPr>
              <a:t>António Soares Lopes (Tony Tcheka)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2"/>
          <p:cNvSpPr/>
          <p:nvPr/>
        </p:nvSpPr>
        <p:spPr>
          <a:xfrm>
            <a:off x="609840" y="2364840"/>
            <a:ext cx="7923240" cy="8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escritor, poeta e jornalista da Guiné-Bissau, nascido em 1951, é um dos principais expoentes da literatura guineense. Ele contribuiu significativamente para a identidade cultural do país e cofundou a Associação de Escritores da Guiné-Bissau.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Image 3" descr="preencoded.png"/>
          <p:cNvPicPr/>
          <p:nvPr/>
        </p:nvPicPr>
        <p:blipFill>
          <a:blip r:embed="rId4"/>
          <a:stretch/>
        </p:blipFill>
        <p:spPr>
          <a:xfrm>
            <a:off x="609840" y="3724200"/>
            <a:ext cx="434880" cy="434880"/>
          </a:xfrm>
          <a:prstGeom prst="rect">
            <a:avLst/>
          </a:prstGeom>
          <a:ln w="0">
            <a:noFill/>
          </a:ln>
        </p:spPr>
      </p:pic>
      <p:sp>
        <p:nvSpPr>
          <p:cNvPr id="161" name="Text 3"/>
          <p:cNvSpPr/>
          <p:nvPr/>
        </p:nvSpPr>
        <p:spPr>
          <a:xfrm>
            <a:off x="609840" y="4334040"/>
            <a:ext cx="232308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4cab8"/>
                </a:solidFill>
                <a:latin typeface="Brygada 1918"/>
                <a:ea typeface="Brygada 1918"/>
              </a:rPr>
              <a:t>Obras Principais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4"/>
          <p:cNvSpPr/>
          <p:nvPr/>
        </p:nvSpPr>
        <p:spPr>
          <a:xfrm>
            <a:off x="888840" y="4728960"/>
            <a:ext cx="7644600" cy="5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149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"No Fundo do Canto"</a:t>
            </a:r>
            <a:r>
              <a:rPr b="0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 (1987), sua obra mais conhecida, que explora temas como a luta pela independência, identidade e resistência cultural.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5"/>
          <p:cNvSpPr/>
          <p:nvPr/>
        </p:nvSpPr>
        <p:spPr>
          <a:xfrm>
            <a:off x="888840" y="5347440"/>
            <a:ext cx="7644600" cy="5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149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"Guiné Sabura que Dói"</a:t>
            </a:r>
            <a:r>
              <a:rPr b="0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 (2006), um conjunto de poemas que abordam a realidade social e política da Guiné-Bissau.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Image 4" descr="preencoded.png"/>
          <p:cNvPicPr/>
          <p:nvPr/>
        </p:nvPicPr>
        <p:blipFill>
          <a:blip r:embed="rId5"/>
          <a:stretch/>
        </p:blipFill>
        <p:spPr>
          <a:xfrm>
            <a:off x="609840" y="6428160"/>
            <a:ext cx="434880" cy="434880"/>
          </a:xfrm>
          <a:prstGeom prst="rect">
            <a:avLst/>
          </a:prstGeom>
          <a:ln w="0">
            <a:noFill/>
          </a:ln>
        </p:spPr>
      </p:pic>
      <p:sp>
        <p:nvSpPr>
          <p:cNvPr id="165" name="Text 6"/>
          <p:cNvSpPr/>
          <p:nvPr/>
        </p:nvSpPr>
        <p:spPr>
          <a:xfrm>
            <a:off x="609840" y="7038000"/>
            <a:ext cx="232308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4cab8"/>
                </a:solidFill>
                <a:latin typeface="Brygada 1918"/>
                <a:ea typeface="Brygada 1918"/>
              </a:rPr>
              <a:t>Reconhecimento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7"/>
          <p:cNvSpPr/>
          <p:nvPr/>
        </p:nvSpPr>
        <p:spPr>
          <a:xfrm>
            <a:off x="609840" y="7432920"/>
            <a:ext cx="7923240" cy="2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49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Prémio Virgílio de Lemos (2008)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9600"/>
          </a:xfrm>
          <a:prstGeom prst="rect">
            <a:avLst/>
          </a:prstGeom>
          <a:ln w="0">
            <a:noFill/>
          </a:ln>
        </p:spPr>
      </p:pic>
      <p:pic>
        <p:nvPicPr>
          <p:cNvPr id="168" name="Image 1" descr="preencoded.png"/>
          <p:cNvPicPr/>
          <p:nvPr/>
        </p:nvPicPr>
        <p:blipFill>
          <a:blip r:embed="rId2"/>
          <a:stretch/>
        </p:blipFill>
        <p:spPr>
          <a:xfrm>
            <a:off x="10041480" y="2868480"/>
            <a:ext cx="3702600" cy="2577960"/>
          </a:xfrm>
          <a:prstGeom prst="rect">
            <a:avLst/>
          </a:prstGeom>
          <a:ln w="0">
            <a:noFill/>
          </a:ln>
        </p:spPr>
      </p:pic>
      <p:sp>
        <p:nvSpPr>
          <p:cNvPr id="169" name="Text 0"/>
          <p:cNvSpPr/>
          <p:nvPr/>
        </p:nvSpPr>
        <p:spPr>
          <a:xfrm>
            <a:off x="615960" y="483840"/>
            <a:ext cx="6405480" cy="5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601"/>
              </a:lnSpc>
            </a:pPr>
            <a:r>
              <a:rPr b="1" lang="en-US" sz="3650" spc="-1" strike="noStrike">
                <a:solidFill>
                  <a:srgbClr val="ffb393"/>
                </a:solidFill>
                <a:latin typeface="Brygada 1918"/>
                <a:ea typeface="Brygada 1918"/>
              </a:rPr>
              <a:t>Autores Principais - José Carlos Schwarz</a:t>
            </a:r>
            <a:endParaRPr b="0" lang="pt-BR" sz="3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Image 2" descr="preencoded.png"/>
          <p:cNvPicPr/>
          <p:nvPr/>
        </p:nvPicPr>
        <p:blipFill>
          <a:blip r:embed="rId3"/>
          <a:stretch/>
        </p:blipFill>
        <p:spPr>
          <a:xfrm>
            <a:off x="615960" y="1334160"/>
            <a:ext cx="439200" cy="439200"/>
          </a:xfrm>
          <a:prstGeom prst="rect">
            <a:avLst/>
          </a:prstGeom>
          <a:ln w="0">
            <a:noFill/>
          </a:ln>
        </p:spPr>
      </p:pic>
      <p:sp>
        <p:nvSpPr>
          <p:cNvPr id="171" name="Text 1"/>
          <p:cNvSpPr/>
          <p:nvPr/>
        </p:nvSpPr>
        <p:spPr>
          <a:xfrm>
            <a:off x="615960" y="1949760"/>
            <a:ext cx="2345400" cy="2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4cab8"/>
                </a:solidFill>
                <a:latin typeface="Brygada 1918"/>
                <a:ea typeface="Brygada 1918"/>
              </a:rPr>
              <a:t>José Carlos Schwarz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 2"/>
          <p:cNvSpPr/>
          <p:nvPr/>
        </p:nvSpPr>
        <p:spPr>
          <a:xfrm>
            <a:off x="615960" y="2348640"/>
            <a:ext cx="7911720" cy="84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foi um poeta, músico e ativista guineense, conhecido por sua luta contra o colonialismo. Fundador da Cobiana Djazz, usou sua música para promover a identidade cultural da Guiné-Bissau.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Image 3" descr="preencoded.png"/>
          <p:cNvPicPr/>
          <p:nvPr/>
        </p:nvPicPr>
        <p:blipFill>
          <a:blip r:embed="rId4"/>
          <a:stretch/>
        </p:blipFill>
        <p:spPr>
          <a:xfrm>
            <a:off x="615960" y="3720960"/>
            <a:ext cx="439200" cy="439200"/>
          </a:xfrm>
          <a:prstGeom prst="rect">
            <a:avLst/>
          </a:prstGeom>
          <a:ln w="0">
            <a:noFill/>
          </a:ln>
        </p:spPr>
      </p:pic>
      <p:sp>
        <p:nvSpPr>
          <p:cNvPr id="174" name="Text 3"/>
          <p:cNvSpPr/>
          <p:nvPr/>
        </p:nvSpPr>
        <p:spPr>
          <a:xfrm>
            <a:off x="615960" y="4336560"/>
            <a:ext cx="2345400" cy="2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4cab8"/>
                </a:solidFill>
                <a:latin typeface="Brygada 1918"/>
                <a:ea typeface="Brygada 1918"/>
              </a:rPr>
              <a:t>Obras Principais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4"/>
          <p:cNvSpPr/>
          <p:nvPr/>
        </p:nvSpPr>
        <p:spPr>
          <a:xfrm>
            <a:off x="897120" y="4735080"/>
            <a:ext cx="763020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20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“</a:t>
            </a:r>
            <a:r>
              <a:rPr b="1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Na Kolonia”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5"/>
          <p:cNvSpPr/>
          <p:nvPr/>
        </p:nvSpPr>
        <p:spPr>
          <a:xfrm>
            <a:off x="897120" y="5078160"/>
            <a:ext cx="763020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200"/>
              </a:lnSpc>
              <a:buClr>
                <a:srgbClr val="f4cab8"/>
              </a:buClr>
              <a:buFont typeface="Symbol" charset="2"/>
              <a:buChar char=""/>
            </a:pPr>
            <a:r>
              <a:rPr b="1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“</a:t>
            </a:r>
            <a:r>
              <a:rPr b="1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Djiu di Galinha”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Image 4" descr="preencoded.png"/>
          <p:cNvPicPr/>
          <p:nvPr/>
        </p:nvPicPr>
        <p:blipFill>
          <a:blip r:embed="rId5"/>
          <a:stretch/>
        </p:blipFill>
        <p:spPr>
          <a:xfrm>
            <a:off x="615960" y="5887440"/>
            <a:ext cx="439200" cy="439200"/>
          </a:xfrm>
          <a:prstGeom prst="rect">
            <a:avLst/>
          </a:prstGeom>
          <a:ln w="0">
            <a:noFill/>
          </a:ln>
        </p:spPr>
      </p:pic>
      <p:sp>
        <p:nvSpPr>
          <p:cNvPr id="178" name="Text 6"/>
          <p:cNvSpPr/>
          <p:nvPr/>
        </p:nvSpPr>
        <p:spPr>
          <a:xfrm>
            <a:off x="615960" y="6503040"/>
            <a:ext cx="2345400" cy="2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4cab8"/>
                </a:solidFill>
                <a:latin typeface="Brygada 1918"/>
                <a:ea typeface="Brygada 1918"/>
              </a:rPr>
              <a:t>Reconhecimento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7"/>
          <p:cNvSpPr/>
          <p:nvPr/>
        </p:nvSpPr>
        <p:spPr>
          <a:xfrm>
            <a:off x="615960" y="6901920"/>
            <a:ext cx="7911720" cy="84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f4cab8"/>
                </a:solidFill>
                <a:latin typeface="Montserrat"/>
                <a:ea typeface="Montserrat"/>
              </a:rPr>
              <a:t>Schwarz é lembrado como um ícone da resistência cultural e sua música continua a influenciar gerações, sendo homenageado como uma das figuras mais importantes da independência da Guiné-Bissau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LibreOffice/24.2.0.3$Windows_X86_64 LibreOffice_project/da48488a73ddd66ea24cf16bbc4f7b9c08e9bea1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2024-09-09T12:24:46Z</dcterms:created>
  <dc:creator>PptxGenJS</dc:creator>
  <dc:description/>
  <dc:language>pt-BR</dc:language>
  <cp:lastModifiedBy/>
  <dcterms:modified xsi:type="dcterms:W3CDTF">2024-09-12T14:29:32Z</dcterms:modified>
  <cp:revision>200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Personalizar</vt:lpwstr>
  </property>
  <property fmtid="{D5CDD505-2E9C-101B-9397-08002B2CF9AE}" pid="4" name="Slides">
    <vt:i4>18</vt:i4>
  </property>
</Properties>
</file>